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3" r:id="rId2"/>
  </p:sldMasterIdLst>
  <p:notesMasterIdLst>
    <p:notesMasterId r:id="rId43"/>
  </p:notesMasterIdLst>
  <p:handoutMasterIdLst>
    <p:handoutMasterId r:id="rId44"/>
  </p:handoutMasterIdLst>
  <p:sldIdLst>
    <p:sldId id="256" r:id="rId3"/>
    <p:sldId id="424" r:id="rId4"/>
    <p:sldId id="499" r:id="rId5"/>
    <p:sldId id="526" r:id="rId6"/>
    <p:sldId id="527" r:id="rId7"/>
    <p:sldId id="528" r:id="rId8"/>
    <p:sldId id="529" r:id="rId9"/>
    <p:sldId id="530" r:id="rId10"/>
    <p:sldId id="531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549" r:id="rId28"/>
    <p:sldId id="550" r:id="rId29"/>
    <p:sldId id="551" r:id="rId30"/>
    <p:sldId id="552" r:id="rId31"/>
    <p:sldId id="562" r:id="rId32"/>
    <p:sldId id="553" r:id="rId33"/>
    <p:sldId id="554" r:id="rId34"/>
    <p:sldId id="555" r:id="rId35"/>
    <p:sldId id="556" r:id="rId36"/>
    <p:sldId id="558" r:id="rId37"/>
    <p:sldId id="559" r:id="rId38"/>
    <p:sldId id="560" r:id="rId39"/>
    <p:sldId id="561" r:id="rId40"/>
    <p:sldId id="564" r:id="rId41"/>
    <p:sldId id="39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65100"/>
    <a:srgbClr val="D95100"/>
    <a:srgbClr val="D96600"/>
    <a:srgbClr val="0C5D29"/>
    <a:srgbClr val="3A8066"/>
    <a:srgbClr val="168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29"/>
    <p:restoredTop sz="80978" autoAdjust="0"/>
  </p:normalViewPr>
  <p:slideViewPr>
    <p:cSldViewPr snapToGrid="0" snapToObjects="1">
      <p:cViewPr>
        <p:scale>
          <a:sx n="121" d="100"/>
          <a:sy n="121" d="100"/>
        </p:scale>
        <p:origin x="720" y="-1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F0954-3A47-1D4B-B26A-DF7DC3CEC3E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1314A-F02A-4649-9375-621D5C1E7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0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8832-656D-8C4C-84F3-D2A78C7ABC7E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46F0-9265-F447-8670-C08AE4D81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7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0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log-odds?</a:t>
            </a:r>
            <a:r>
              <a:rPr lang="en-US" baseline="0" dirty="0" smtClean="0"/>
              <a:t> Interpreting logistic regression?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session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Begin session</a:t>
            </a:r>
            <a:r>
              <a:rPr lang="en-US" baseline="0" dirty="0" smtClean="0"/>
              <a:t> 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session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session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79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4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Bayes error</a:t>
            </a:r>
            <a:r>
              <a:rPr lang="en-US" baseline="0" dirty="0" smtClean="0"/>
              <a:t> rate: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our simulated data, the Bayes error rate is 0. 1304.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28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Begin session</a:t>
            </a:r>
            <a:r>
              <a:rPr lang="en-US" baseline="0" dirty="0" smtClean="0"/>
              <a:t> 1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12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</a:t>
            </a:r>
            <a:r>
              <a:rPr lang="en-US" smtClean="0"/>
              <a:t>session</a:t>
            </a:r>
            <a:r>
              <a:rPr lang="en-US" baseline="0" smtClean="0"/>
              <a:t>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49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15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62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1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56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22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LEFT:</a:t>
            </a:r>
            <a:r>
              <a:rPr lang="en-US" baseline="0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same data set shown in Figure 3.17 is investigated further.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Left: The blue dashed line is the least squares fit to the data. Since f(X) is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 linear (displayed as the black line), the least squares regression line provides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very good estimate of f(X). Right: The dashed horizontal line represents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least squares test set MSE, while the green solid line corresponds to the MSE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KNN as a function of 1/K (on the log scale). Linear regression achieves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 test MSE than does KNN regression, since f(X) is in fact linear. For KNN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regression, the best results occur with a very large value of K, corresponding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 value of 1/K.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 TWO: Top Left: In a setting with a slightly non-linear relationship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X and Y (solid black line), the KNN fits with K = 1 (blue) and K = 9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(red) are displayed. Top Right: For the slightly non-linear data, the test set MSE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least squares regression (horizontal black) and KNN with various values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1/K (green) are displayed. Bottom Left and Bottom Right: As in the top panel,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with a strongly non-linear relationship between X and Y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158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LEFT:</a:t>
            </a:r>
            <a:r>
              <a:rPr lang="en-US" baseline="0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same data set shown in Figure 3.17 is investigated further.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Left: The blue dashed line is the least squares fit to the data. Since f(X) is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 linear (displayed as the black line), the least squares regression line provides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very good estimate of f(X). Right: The dashed horizontal line represents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least squares test set MSE, while the green solid line corresponds to the MSE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KNN as a function of 1/K (on the log scale). Linear regression achieves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 test MSE than does KNN regression, since f(X) is in fact linear. For KNN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regression, the best results occur with a very large value of K, corresponding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 value of 1/K.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 TWO: Top Left: In a setting with a slightly non-linear relationship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X and Y (solid black line), the KNN fits with K = 1 (blue) and K = 9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(red) are displayed. Top Right: For the slightly non-linear data, the test set MSE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least squares regression (horizontal black) and KNN with various values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1/K (green) are displayed. Bottom Left and Bottom Right: As in the top panel,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with a strongly non-linear relationship between X and Y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82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6F749-C0CF-4F38-A7C2-A6B2491B64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Natural ordering and negative estimates?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C9A6-48F9-2442-8B39-6C136B54BDA3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4E8C-57E4-1948-8C37-AE3B8FE74A9D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4514-3049-9848-A564-7B60045E0EBE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8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3886200"/>
            <a:ext cx="7058052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631375"/>
            <a:ext cx="9144000" cy="228600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03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109"/>
            <a:ext cx="8229600" cy="501005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1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414084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193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73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42925" y="74639"/>
            <a:ext cx="7924800" cy="6326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84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6B5-3092-7345-B9E6-8A2392AB166B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0A88-A6B9-0A40-AC85-0C08F29EB47C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2D05-CFE7-C14B-A67A-E655F28334D0}" type="datetime1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C39-CEA0-9647-89DF-3F7A3F50BF96}" type="datetime1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93E6A-3B83-7A4B-810E-5DDED959D540}" type="datetime1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8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E574-1049-7848-9F51-50CAD66B8B75}" type="datetime1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3B2F-D37A-604E-8FE1-3DE4AE27B21C}" type="datetime1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1572-38B1-ED42-A8EE-717F3828AC3F}" type="datetime1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7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7" Type="http://schemas.openxmlformats.org/officeDocument/2006/relationships/vmlDrawing" Target="../drawings/vmlDrawing1.vml"/><Relationship Id="rId8" Type="http://schemas.openxmlformats.org/officeDocument/2006/relationships/oleObject" Target="???" TargetMode="Externa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4E78-0C97-3D41-8B7B-5FACFDDF35F2}" type="datetime1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16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6FF758F-725A-4403-AF81-A0503C31101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2/14/18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45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FDF008C-E983-4CF1-805C-06207AB7B46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" y="6643250"/>
            <a:ext cx="9143968" cy="238148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457200" y="46043"/>
            <a:ext cx="8229600" cy="94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8293100" y="0"/>
          <a:ext cx="838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Document" r:id="rId8" imgW="1003263" imgH="1028662" progId="Word.Document.12">
                  <p:link updateAutomatic="1"/>
                </p:oleObj>
              </mc:Choice>
              <mc:Fallback>
                <p:oleObj name="Document" r:id="rId8" imgW="1003263" imgH="1028662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0"/>
                        <a:ext cx="838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74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5898"/>
            <a:ext cx="9144000" cy="2016779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168043"/>
                </a:solidFill>
              </a:rPr>
              <a:t>Statistical Analysis and Learning (SAL): Classification (ISL Ch4, part 1)</a:t>
            </a:r>
            <a:br>
              <a:rPr lang="en-US" sz="4000" b="1" dirty="0" smtClean="0">
                <a:solidFill>
                  <a:srgbClr val="168043"/>
                </a:solidFill>
              </a:rPr>
            </a:br>
            <a:r>
              <a:rPr lang="en-US" sz="2000" b="1" u="sng" dirty="0" smtClean="0">
                <a:solidFill>
                  <a:srgbClr val="168043"/>
                </a:solidFill>
              </a:rPr>
              <a:t>Textbook</a:t>
            </a:r>
            <a:r>
              <a:rPr lang="en-US" sz="2000" b="1" dirty="0" smtClean="0">
                <a:solidFill>
                  <a:srgbClr val="168043"/>
                </a:solidFill>
              </a:rPr>
              <a:t>: </a:t>
            </a:r>
            <a:r>
              <a:rPr lang="en-US" sz="2000" b="1" i="1" dirty="0" smtClean="0">
                <a:solidFill>
                  <a:srgbClr val="168043"/>
                </a:solidFill>
              </a:rPr>
              <a:t>An Introduction to Statistical Learning (ISL)</a:t>
            </a:r>
            <a:endParaRPr lang="en-US" sz="2000" b="1" i="1" dirty="0">
              <a:solidFill>
                <a:srgbClr val="16804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06461"/>
            <a:ext cx="6400800" cy="2353047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rgbClr val="A60000"/>
                </a:solidFill>
              </a:rPr>
              <a:t>Varun Rai</a:t>
            </a:r>
          </a:p>
          <a:p>
            <a:r>
              <a:rPr lang="en-US" sz="2800" b="1" dirty="0" smtClean="0">
                <a:solidFill>
                  <a:srgbClr val="A60000"/>
                </a:solidFill>
              </a:rPr>
              <a:t>LBJ School of Public Affairs</a:t>
            </a:r>
            <a:endParaRPr lang="en-US" sz="2800" b="1" dirty="0">
              <a:solidFill>
                <a:srgbClr val="A6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University of Texas at </a:t>
            </a:r>
            <a:r>
              <a:rPr lang="en-US" dirty="0" smtClean="0">
                <a:solidFill>
                  <a:schemeClr val="tx1"/>
                </a:solidFill>
              </a:rPr>
              <a:t>Austin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</a:rPr>
              <a:t>14</a:t>
            </a:r>
            <a:r>
              <a:rPr lang="en-US" sz="2400" i="1" baseline="30000" dirty="0" smtClean="0">
                <a:solidFill>
                  <a:schemeClr val="tx1"/>
                </a:solidFill>
              </a:rPr>
              <a:t>th</a:t>
            </a:r>
            <a:r>
              <a:rPr lang="en-US" sz="2400" i="1" dirty="0" smtClean="0">
                <a:solidFill>
                  <a:schemeClr val="tx1"/>
                </a:solidFill>
              </a:rPr>
              <a:t> February 2018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152400" y="6477000"/>
            <a:ext cx="7205112" cy="0"/>
          </a:xfrm>
          <a:prstGeom prst="line">
            <a:avLst/>
          </a:prstGeom>
          <a:noFill/>
          <a:ln w="12700">
            <a:solidFill>
              <a:srgbClr val="4241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304800" y="4724400"/>
            <a:ext cx="0" cy="1905000"/>
          </a:xfrm>
          <a:prstGeom prst="line">
            <a:avLst/>
          </a:prstGeom>
          <a:noFill/>
          <a:ln w="6350">
            <a:solidFill>
              <a:srgbClr val="D7511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9" descr="lbj_logo_pacl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867400"/>
            <a:ext cx="8001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UT-Aerial-resize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4000"/>
          </a:xfrm>
          <a:prstGeom prst="rect">
            <a:avLst/>
          </a:prstGeom>
        </p:spPr>
      </p:pic>
      <p:pic>
        <p:nvPicPr>
          <p:cNvPr id="7" name="Picture 6" descr="ut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32" y="5960378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Logistic Regression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394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7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Logistic Regression: What If...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1162421"/>
            <a:ext cx="22225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0163" b="33897"/>
          <a:stretch/>
        </p:blipFill>
        <p:spPr>
          <a:xfrm>
            <a:off x="2278529" y="1950566"/>
            <a:ext cx="4557059" cy="34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The Logistic Function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671" y="1289050"/>
            <a:ext cx="26289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1144" b="33328"/>
          <a:stretch/>
        </p:blipFill>
        <p:spPr>
          <a:xfrm>
            <a:off x="2330823" y="2344642"/>
            <a:ext cx="4467412" cy="35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0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Odds and Log-Odds (</a:t>
            </a:r>
            <a:r>
              <a:rPr lang="en-US" b="1" dirty="0" err="1" smtClean="0"/>
              <a:t>Logit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383553"/>
            <a:ext cx="2578100" cy="85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3022600"/>
            <a:ext cx="3530600" cy="80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90052" y="1653099"/>
            <a:ext cx="74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Odds: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56872" y="3180087"/>
            <a:ext cx="11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Log-Odds: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767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Interpreting the Coefficient in Logistic Regression</a:t>
            </a:r>
            <a:endParaRPr lang="en-US" b="1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21355" y="1739068"/>
            <a:ext cx="8757771" cy="3816059"/>
            <a:chOff x="0" y="1576310"/>
            <a:chExt cx="9131300" cy="39788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" y="1576310"/>
              <a:ext cx="9105900" cy="1016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57928"/>
              <a:ext cx="9131300" cy="299720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513022" y="3974354"/>
            <a:ext cx="831721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8358" y="4273178"/>
            <a:ext cx="8596700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62844" y="2031855"/>
            <a:ext cx="751221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95709" y="2375650"/>
            <a:ext cx="4860901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Estimating the Regression Coefficients:       The </a:t>
            </a:r>
            <a:r>
              <a:rPr lang="en-US" b="1" i="1" dirty="0" smtClean="0">
                <a:solidFill>
                  <a:srgbClr val="FF0000"/>
                </a:solidFill>
              </a:rPr>
              <a:t>Maximum Likelihood</a:t>
            </a:r>
            <a:r>
              <a:rPr lang="en-US" b="1" dirty="0" smtClean="0"/>
              <a:t> Method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10" y="4900712"/>
            <a:ext cx="4889500" cy="74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0047"/>
            <a:ext cx="9131300" cy="2971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53239" y="2435414"/>
            <a:ext cx="751221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86963" y="2794002"/>
            <a:ext cx="751221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3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Estimating the Regression Coefficients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5" y="971648"/>
            <a:ext cx="9144000" cy="2377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1479"/>
            <a:ext cx="9144000" cy="2561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" y="5990233"/>
            <a:ext cx="9042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Making Predictions: Quantitative IV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549400"/>
            <a:ext cx="91186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Making Predictions: Qualitative IV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766"/>
            <a:ext cx="9144000" cy="533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4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Multiple Logistic Regression, Binary Response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700"/>
            <a:ext cx="9144000" cy="32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Note on Material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Unless otherwise noted, all material in this presentation are from this course’s textbook, </a:t>
            </a:r>
            <a:r>
              <a:rPr lang="en-US" sz="2800" i="1" dirty="0" smtClean="0"/>
              <a:t>An Introduction to Statistical Learning (ISL)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842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Multiple Logistic Regression, Binary Response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980888"/>
            <a:ext cx="9144000" cy="3576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176" y="4617085"/>
            <a:ext cx="8710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coefficient for </a:t>
            </a:r>
            <a:r>
              <a:rPr lang="en-US" sz="2000" dirty="0" smtClean="0"/>
              <a:t>the (student) </a:t>
            </a:r>
            <a:r>
              <a:rPr lang="en-US" sz="2000" dirty="0"/>
              <a:t>dummy </a:t>
            </a:r>
            <a:r>
              <a:rPr lang="en-US" sz="2000" dirty="0" smtClean="0"/>
              <a:t>variable is </a:t>
            </a:r>
            <a:r>
              <a:rPr lang="en-US" sz="2000" dirty="0"/>
              <a:t>negative, indicating that students </a:t>
            </a:r>
            <a:r>
              <a:rPr lang="en-US" sz="2000" dirty="0" smtClean="0"/>
              <a:t>are less </a:t>
            </a:r>
            <a:r>
              <a:rPr lang="en-US" sz="2000" dirty="0"/>
              <a:t>likely to default than </a:t>
            </a:r>
            <a:r>
              <a:rPr lang="en-US" sz="2000" dirty="0" smtClean="0"/>
              <a:t>nonstudents. In </a:t>
            </a:r>
            <a:r>
              <a:rPr lang="en-US" sz="2000" dirty="0"/>
              <a:t>contrast, the coefficient for the dummy variable is positive </a:t>
            </a:r>
            <a:r>
              <a:rPr lang="en-US" sz="2000" dirty="0" smtClean="0"/>
              <a:t>in Table </a:t>
            </a:r>
            <a:r>
              <a:rPr lang="en-US" sz="2000" dirty="0"/>
              <a:t>4.2. </a:t>
            </a:r>
            <a:r>
              <a:rPr lang="en-US" sz="2000" dirty="0">
                <a:solidFill>
                  <a:srgbClr val="FF0000"/>
                </a:solidFill>
              </a:rPr>
              <a:t>How is it possible for student status to be associated with </a:t>
            </a:r>
            <a:r>
              <a:rPr lang="en-US" sz="2000" dirty="0" smtClean="0">
                <a:solidFill>
                  <a:srgbClr val="FF0000"/>
                </a:solidFill>
              </a:rPr>
              <a:t>an increase  </a:t>
            </a:r>
            <a:r>
              <a:rPr lang="en-US" sz="2000" dirty="0">
                <a:solidFill>
                  <a:srgbClr val="FF0000"/>
                </a:solidFill>
              </a:rPr>
              <a:t>in probability of default in Table 4.2 and a decrease  in </a:t>
            </a:r>
            <a:r>
              <a:rPr lang="en-US" sz="2000" dirty="0" smtClean="0">
                <a:solidFill>
                  <a:srgbClr val="FF0000"/>
                </a:solidFill>
              </a:rPr>
              <a:t>probability of </a:t>
            </a:r>
            <a:r>
              <a:rPr lang="en-US" sz="2000" dirty="0">
                <a:solidFill>
                  <a:srgbClr val="FF0000"/>
                </a:solidFill>
              </a:rPr>
              <a:t>default in Table 4.3?</a:t>
            </a:r>
          </a:p>
        </p:txBody>
      </p:sp>
    </p:spTree>
    <p:extLst>
      <p:ext uri="{BB962C8B-B14F-4D97-AF65-F5344CB8AC3E}">
        <p14:creationId xmlns:p14="http://schemas.microsoft.com/office/powerpoint/2010/main" val="5759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Multiple Logistic Regression, Binary Response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65" y="1127311"/>
            <a:ext cx="4546600" cy="337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50334"/>
            <a:ext cx="9144000" cy="15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Multiple Logistic Regression, Binary Response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099669"/>
            <a:ext cx="91186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5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Multiple Logistic Regression: </a:t>
            </a:r>
            <a:r>
              <a:rPr lang="en-US" b="1" i="1" dirty="0" smtClean="0"/>
              <a:t>Confounding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4779"/>
            <a:ext cx="9144000" cy="51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Multiple Logistic Regression: </a:t>
            </a:r>
            <a:r>
              <a:rPr lang="en-US" b="1" i="1" dirty="0" smtClean="0"/>
              <a:t>Prediction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4266"/>
            <a:ext cx="9144000" cy="547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Logistic Regression with &gt;2 Response Classes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249830"/>
            <a:ext cx="9131300" cy="307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4214890"/>
            <a:ext cx="9080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Error in the Classification Setting</a:t>
            </a:r>
            <a:endParaRPr lang="en-US" sz="26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" y="955487"/>
            <a:ext cx="9144000" cy="380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5" y="4763587"/>
            <a:ext cx="9144000" cy="15737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4707" y="5423648"/>
            <a:ext cx="367552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7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Error in the Classification Setting: Test Error</a:t>
            </a:r>
            <a:endParaRPr lang="en-US" sz="26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41201" y="1257328"/>
            <a:ext cx="848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A60000"/>
                </a:solidFill>
              </a:rPr>
              <a:t>How would you calculate the test error?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0300"/>
            <a:ext cx="9144000" cy="20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9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Bayes Classifier 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82626"/>
            <a:ext cx="8488908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test error rate given in </a:t>
            </a:r>
            <a:r>
              <a:rPr lang="en-US" sz="2400" dirty="0" smtClean="0"/>
              <a:t>(Eq. 2.9</a:t>
            </a:r>
            <a:r>
              <a:rPr lang="en-US" sz="2400" dirty="0"/>
              <a:t>) is minimized, on average, by </a:t>
            </a:r>
            <a:r>
              <a:rPr lang="en-US" sz="2400" dirty="0" smtClean="0"/>
              <a:t>a very </a:t>
            </a:r>
            <a:r>
              <a:rPr lang="en-US" sz="2400" dirty="0"/>
              <a:t>simple classifier that assigns each observation to the </a:t>
            </a:r>
            <a:r>
              <a:rPr lang="en-US" sz="2400" dirty="0" smtClean="0"/>
              <a:t>most likely </a:t>
            </a:r>
            <a:r>
              <a:rPr lang="en-US" sz="2400" dirty="0"/>
              <a:t>class</a:t>
            </a:r>
            <a:r>
              <a:rPr lang="en-US" sz="2400" dirty="0" smtClean="0"/>
              <a:t>, given </a:t>
            </a:r>
            <a:r>
              <a:rPr lang="en-US" sz="2400" dirty="0"/>
              <a:t>its predictor </a:t>
            </a:r>
            <a:r>
              <a:rPr lang="en-US" sz="2400" dirty="0" smtClean="0"/>
              <a:t>values. </a:t>
            </a:r>
            <a:r>
              <a:rPr lang="en-US" sz="2400" dirty="0"/>
              <a:t>In other words, </a:t>
            </a:r>
            <a:r>
              <a:rPr lang="en-US" sz="2400" dirty="0">
                <a:solidFill>
                  <a:srgbClr val="0000FF"/>
                </a:solidFill>
              </a:rPr>
              <a:t>we should simply assign a </a:t>
            </a:r>
            <a:r>
              <a:rPr lang="en-US" sz="2400" dirty="0" smtClean="0">
                <a:solidFill>
                  <a:srgbClr val="0000FF"/>
                </a:solidFill>
              </a:rPr>
              <a:t>test observation </a:t>
            </a:r>
            <a:r>
              <a:rPr lang="en-US" sz="2400" dirty="0">
                <a:solidFill>
                  <a:srgbClr val="0000FF"/>
                </a:solidFill>
              </a:rPr>
              <a:t>with predictor vector x</a:t>
            </a:r>
            <a:r>
              <a:rPr lang="en-US" sz="2400" baseline="-25000" dirty="0">
                <a:solidFill>
                  <a:srgbClr val="0000FF"/>
                </a:solidFill>
              </a:rPr>
              <a:t>0</a:t>
            </a:r>
            <a:r>
              <a:rPr lang="en-US" sz="2400" dirty="0">
                <a:solidFill>
                  <a:srgbClr val="0000FF"/>
                </a:solidFill>
              </a:rPr>
              <a:t>  to the class </a:t>
            </a:r>
            <a:r>
              <a:rPr lang="en-US" sz="2400" i="1" dirty="0" smtClean="0">
                <a:solidFill>
                  <a:srgbClr val="0000FF"/>
                </a:solidFill>
              </a:rPr>
              <a:t>j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for </a:t>
            </a:r>
            <a:r>
              <a:rPr lang="en-US" sz="2400" dirty="0" smtClean="0">
                <a:solidFill>
                  <a:srgbClr val="0000FF"/>
                </a:solidFill>
              </a:rPr>
              <a:t>which the following probability is the largest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Note </a:t>
            </a:r>
            <a:r>
              <a:rPr lang="en-US" sz="2400" dirty="0"/>
              <a:t>that </a:t>
            </a:r>
            <a:r>
              <a:rPr lang="en-US" sz="2400" dirty="0" smtClean="0"/>
              <a:t>the Equation above </a:t>
            </a:r>
            <a:r>
              <a:rPr lang="en-US" sz="2400" dirty="0"/>
              <a:t>is a </a:t>
            </a:r>
            <a:r>
              <a:rPr lang="en-US" sz="2400" dirty="0">
                <a:solidFill>
                  <a:srgbClr val="FF0000"/>
                </a:solidFill>
              </a:rPr>
              <a:t>conditional </a:t>
            </a:r>
            <a:r>
              <a:rPr lang="en-US" sz="2400" dirty="0" smtClean="0">
                <a:solidFill>
                  <a:srgbClr val="FF0000"/>
                </a:solidFill>
              </a:rPr>
              <a:t>probability</a:t>
            </a:r>
            <a:r>
              <a:rPr lang="en-US" sz="2400" dirty="0" smtClean="0"/>
              <a:t>: </a:t>
            </a:r>
            <a:r>
              <a:rPr lang="en-US" sz="2400" dirty="0"/>
              <a:t>it is the </a:t>
            </a:r>
            <a:r>
              <a:rPr lang="en-US" sz="2400" dirty="0" smtClean="0"/>
              <a:t>probability that </a:t>
            </a:r>
            <a:r>
              <a:rPr lang="en-US" sz="2400" i="1" dirty="0"/>
              <a:t>Y  = j </a:t>
            </a:r>
            <a:r>
              <a:rPr lang="en-US" sz="2400" dirty="0"/>
              <a:t>, given the observed predictor vector x</a:t>
            </a:r>
            <a:r>
              <a:rPr lang="en-US" sz="2400" baseline="-25000" dirty="0"/>
              <a:t>0</a:t>
            </a:r>
            <a:r>
              <a:rPr lang="en-US" sz="2400" dirty="0"/>
              <a:t> . This very </a:t>
            </a:r>
            <a:r>
              <a:rPr lang="en-US" sz="2400" dirty="0" smtClean="0"/>
              <a:t>simple classifier </a:t>
            </a:r>
            <a:r>
              <a:rPr lang="en-US" sz="2400" dirty="0"/>
              <a:t>is called the </a:t>
            </a:r>
            <a:r>
              <a:rPr lang="en-US" sz="2400" b="1" dirty="0">
                <a:solidFill>
                  <a:srgbClr val="FF0000"/>
                </a:solidFill>
              </a:rPr>
              <a:t>Bayes classifier </a:t>
            </a:r>
            <a:r>
              <a:rPr lang="en-US" sz="24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111500"/>
            <a:ext cx="3187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2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Bayes Classifier: Two-Class Example </a:t>
            </a:r>
            <a:endParaRPr lang="en-US" sz="26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1" y="1016000"/>
            <a:ext cx="6827500" cy="52891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94412" y="1460375"/>
            <a:ext cx="213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Bayes Decision Boundary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86953" y="1583765"/>
            <a:ext cx="1383551" cy="19423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94412" y="2277036"/>
            <a:ext cx="309579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Bayes Error Rate:</a:t>
            </a:r>
          </a:p>
          <a:p>
            <a:r>
              <a:rPr lang="en-US" sz="2000" dirty="0" smtClean="0"/>
              <a:t>Test error rate of the Bayes classifier; </a:t>
            </a:r>
            <a:r>
              <a:rPr lang="en-US" sz="2000" dirty="0"/>
              <a:t>It is greater than</a:t>
            </a:r>
          </a:p>
          <a:p>
            <a:r>
              <a:rPr lang="en-US" sz="2000" dirty="0"/>
              <a:t>zero, because the classes overlap in the true </a:t>
            </a:r>
            <a:r>
              <a:rPr lang="en-US" sz="2000" dirty="0" smtClean="0"/>
              <a:t>population.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83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Classification: Logistic Regression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29628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K Nearest Neighbor (KNN)</a:t>
            </a:r>
            <a:br>
              <a:rPr lang="en-US" sz="4800" b="1" dirty="0" smtClean="0">
                <a:latin typeface="Apple Chancery"/>
                <a:cs typeface="Apple Chancery"/>
              </a:rPr>
            </a:br>
            <a:r>
              <a:rPr lang="en-US" sz="4800" b="1" dirty="0" smtClean="0">
                <a:latin typeface="Apple Chancery"/>
                <a:cs typeface="Apple Chancery"/>
              </a:rPr>
              <a:t>Review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3634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Neighbors (KNN) Classifier</a:t>
            </a:r>
            <a:endParaRPr lang="en-US" sz="26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5" y="898717"/>
            <a:ext cx="8337176" cy="566974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838824" y="1479177"/>
            <a:ext cx="582705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7766" y="1807883"/>
            <a:ext cx="8098116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7766" y="2689413"/>
            <a:ext cx="576729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24492" y="2121648"/>
            <a:ext cx="3341390" cy="0"/>
          </a:xfrm>
          <a:prstGeom prst="line">
            <a:avLst/>
          </a:prstGeom>
          <a:ln w="38100" cmpd="sng">
            <a:solidFill>
              <a:srgbClr val="0C5D29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07186" y="4241800"/>
            <a:ext cx="4079214" cy="748"/>
          </a:xfrm>
          <a:prstGeom prst="line">
            <a:avLst/>
          </a:prstGeom>
          <a:ln w="38100" cmpd="sng">
            <a:solidFill>
              <a:srgbClr val="0C5D29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866" y="2184400"/>
            <a:ext cx="8172075" cy="4358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3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Neighbors (KNN) Classifier</a:t>
            </a:r>
            <a:endParaRPr lang="en-US" sz="26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5" y="898717"/>
            <a:ext cx="8337176" cy="566974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838824" y="1479177"/>
            <a:ext cx="582705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7766" y="1807883"/>
            <a:ext cx="8098116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7766" y="2689413"/>
            <a:ext cx="576729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02786" y="2997948"/>
            <a:ext cx="3341390" cy="0"/>
          </a:xfrm>
          <a:prstGeom prst="line">
            <a:avLst/>
          </a:prstGeom>
          <a:ln w="38100" cmpd="sng">
            <a:solidFill>
              <a:srgbClr val="0C5D29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07186" y="4241800"/>
            <a:ext cx="4079214" cy="748"/>
          </a:xfrm>
          <a:prstGeom prst="line">
            <a:avLst/>
          </a:prstGeom>
          <a:ln w="38100" cmpd="sng">
            <a:solidFill>
              <a:srgbClr val="0C5D29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KNN Example</a:t>
            </a:r>
            <a:endParaRPr lang="en-US" sz="26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58" y="806077"/>
            <a:ext cx="7166650" cy="58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4" y="843199"/>
            <a:ext cx="3249370" cy="3235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376" y="735108"/>
            <a:ext cx="5629137" cy="32369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K-Nearest Neighbors (KNN) Classifier</a:t>
            </a:r>
            <a:endParaRPr lang="en-US" sz="2600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781" y="3731335"/>
            <a:ext cx="4096124" cy="31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125228"/>
            <a:ext cx="7898862" cy="511156"/>
          </a:xfrm>
        </p:spPr>
        <p:txBody>
          <a:bodyPr/>
          <a:lstStyle/>
          <a:p>
            <a:r>
              <a:rPr lang="en-US" b="1" dirty="0" smtClean="0"/>
              <a:t>KNN Regression</a:t>
            </a:r>
            <a:endParaRPr lang="en-US" sz="26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53" y="880048"/>
            <a:ext cx="2540000" cy="97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19" y="1857948"/>
            <a:ext cx="81661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125228"/>
            <a:ext cx="7898862" cy="511156"/>
          </a:xfrm>
        </p:spPr>
        <p:txBody>
          <a:bodyPr/>
          <a:lstStyle/>
          <a:p>
            <a:r>
              <a:rPr lang="en-US" b="1" dirty="0" smtClean="0"/>
              <a:t>KNN Regression</a:t>
            </a:r>
            <a:endParaRPr lang="en-US" sz="2600" b="1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53" y="1088452"/>
            <a:ext cx="8128000" cy="147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50852"/>
          <a:stretch/>
        </p:blipFill>
        <p:spPr>
          <a:xfrm>
            <a:off x="3850303" y="2645839"/>
            <a:ext cx="2298250" cy="4212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4" y="2702259"/>
            <a:ext cx="2119895" cy="199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28" y="4836410"/>
            <a:ext cx="2252629" cy="20215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5090" y="4013255"/>
            <a:ext cx="190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would be </a:t>
            </a:r>
            <a:r>
              <a:rPr lang="en-US" smtClean="0">
                <a:solidFill>
                  <a:srgbClr val="FF0000"/>
                </a:solidFill>
              </a:rPr>
              <a:t>the mean square error plots for these figures?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148553" y="3489434"/>
            <a:ext cx="409902" cy="20959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347630" y="5360276"/>
            <a:ext cx="608980" cy="48692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4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125228"/>
            <a:ext cx="7898862" cy="511156"/>
          </a:xfrm>
        </p:spPr>
        <p:txBody>
          <a:bodyPr/>
          <a:lstStyle/>
          <a:p>
            <a:r>
              <a:rPr lang="en-US" b="1" dirty="0" smtClean="0"/>
              <a:t>KNN Regression</a:t>
            </a:r>
            <a:endParaRPr lang="en-US" sz="2600" b="1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53" y="1088452"/>
            <a:ext cx="8128000" cy="147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302" y="2645839"/>
            <a:ext cx="4676151" cy="4212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94" y="2702259"/>
            <a:ext cx="2119895" cy="199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28" y="4836410"/>
            <a:ext cx="2252629" cy="202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125228"/>
            <a:ext cx="7898862" cy="511156"/>
          </a:xfrm>
        </p:spPr>
        <p:txBody>
          <a:bodyPr/>
          <a:lstStyle/>
          <a:p>
            <a:r>
              <a:rPr lang="en-US" b="1" dirty="0" smtClean="0"/>
              <a:t>KNN Regression: Curse of Dimensionality</a:t>
            </a:r>
            <a:endParaRPr lang="en-US" sz="2600" b="1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6341"/>
            <a:ext cx="9144000" cy="306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6998"/>
            <a:ext cx="9144000" cy="175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90" y="5577859"/>
            <a:ext cx="9093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9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</a:t>
            </a:r>
          </a:p>
          <a:p>
            <a:pPr lvl="1"/>
            <a:r>
              <a:rPr lang="en-US" dirty="0" smtClean="0"/>
              <a:t>Confounding </a:t>
            </a:r>
          </a:p>
          <a:p>
            <a:pPr lvl="1"/>
            <a:r>
              <a:rPr lang="en-US" dirty="0" smtClean="0"/>
              <a:t>Maximum likelihood </a:t>
            </a:r>
          </a:p>
          <a:p>
            <a:r>
              <a:rPr lang="en-US" dirty="0" smtClean="0"/>
              <a:t>KNN </a:t>
            </a:r>
          </a:p>
          <a:p>
            <a:pPr lvl="1"/>
            <a:r>
              <a:rPr lang="en-US" dirty="0" smtClean="0"/>
              <a:t>Curse of dimensionality </a:t>
            </a:r>
          </a:p>
          <a:p>
            <a:r>
              <a:rPr lang="en-US" dirty="0" smtClean="0"/>
              <a:t>Bayes Error rate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12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Classification: Working with Qualitative Response Variables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0377" y="1242390"/>
            <a:ext cx="848890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Quantitative vs. Qualitative response variables/Regression vs. Classification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In this unit (this and next class), learn: logistic regression; linear discriminant analysis, and KNN classification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In later units focus on more advanced methods such as trees, random forests, boosting, and support vector machines.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15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sz="3600" b="1" dirty="0" smtClean="0"/>
              <a:t>End of Lecture #5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0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" y="6556469"/>
            <a:ext cx="652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Source: </a:t>
            </a:r>
            <a:r>
              <a:rPr lang="en-US" sz="1400" dirty="0">
                <a:solidFill>
                  <a:prstClr val="black"/>
                </a:solidFill>
              </a:rPr>
              <a:t>http://</a:t>
            </a:r>
            <a:r>
              <a:rPr lang="en-US" sz="1400" dirty="0" err="1">
                <a:solidFill>
                  <a:prstClr val="black"/>
                </a:solidFill>
              </a:rPr>
              <a:t>yaroslavvb.blogspot.com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4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Overview of Classification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8" y="1187522"/>
            <a:ext cx="7829176" cy="501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Example Problem: </a:t>
            </a:r>
            <a:r>
              <a:rPr lang="en-US" b="1" i="1" dirty="0" smtClean="0">
                <a:solidFill>
                  <a:srgbClr val="FF0000"/>
                </a:solidFill>
              </a:rPr>
              <a:t>Credit Default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</a:rPr>
              <a:t>Dataset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98" y="991300"/>
            <a:ext cx="8469019" cy="557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Why Not Linear Regression?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05900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" y="4484594"/>
            <a:ext cx="6527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6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Why Not Linear Regression?...</a:t>
            </a:r>
            <a:r>
              <a:rPr lang="en-US" b="1" dirty="0" err="1" smtClean="0">
                <a:solidFill>
                  <a:srgbClr val="000000"/>
                </a:solidFill>
              </a:rPr>
              <a:t>cntd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7383"/>
          <a:stretch/>
        </p:blipFill>
        <p:spPr>
          <a:xfrm>
            <a:off x="388471" y="989168"/>
            <a:ext cx="8386482" cy="18197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811060" y="1329763"/>
            <a:ext cx="2883646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13529" y="2226237"/>
            <a:ext cx="549835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14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Why Not Linear Regression?...</a:t>
            </a:r>
            <a:r>
              <a:rPr lang="en-US" b="1" dirty="0" err="1" smtClean="0">
                <a:solidFill>
                  <a:srgbClr val="000000"/>
                </a:solidFill>
              </a:rPr>
              <a:t>cntd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71" y="989168"/>
            <a:ext cx="8386482" cy="55792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46415" y="3137649"/>
            <a:ext cx="751221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24942</TotalTime>
  <Words>1139</Words>
  <Application>Microsoft Macintosh PowerPoint</Application>
  <PresentationFormat>On-screen Show (4:3)</PresentationFormat>
  <Paragraphs>188</Paragraphs>
  <Slides>40</Slides>
  <Notes>39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Apple Chancery</vt:lpstr>
      <vt:lpstr>Calibri</vt:lpstr>
      <vt:lpstr>Arial</vt:lpstr>
      <vt:lpstr>Office Theme</vt:lpstr>
      <vt:lpstr>1_Office Theme</vt:lpstr>
      <vt:lpstr>???</vt:lpstr>
      <vt:lpstr>Statistical Analysis and Learning (SAL): Classification (ISL Ch4, part 1) Textbook: An Introduction to Statistical Learning (ISL)</vt:lpstr>
      <vt:lpstr>Note on Material</vt:lpstr>
      <vt:lpstr>Classification: Logistic Regression</vt:lpstr>
      <vt:lpstr>Classification: Working with Qualitative Response Variables</vt:lpstr>
      <vt:lpstr>Overview of Classification</vt:lpstr>
      <vt:lpstr>Example Problem: Credit Default Dataset</vt:lpstr>
      <vt:lpstr>Why Not Linear Regression?</vt:lpstr>
      <vt:lpstr>Why Not Linear Regression?...cntd</vt:lpstr>
      <vt:lpstr>Why Not Linear Regression?...cntd</vt:lpstr>
      <vt:lpstr>Logistic Regression</vt:lpstr>
      <vt:lpstr>Logistic Regression: What If...</vt:lpstr>
      <vt:lpstr>The Logistic Function</vt:lpstr>
      <vt:lpstr>Odds and Log-Odds (Logit)</vt:lpstr>
      <vt:lpstr>Interpreting the Coefficient in Logistic Regression</vt:lpstr>
      <vt:lpstr>Estimating the Regression Coefficients:       The Maximum Likelihood Method</vt:lpstr>
      <vt:lpstr>Estimating the Regression Coefficients</vt:lpstr>
      <vt:lpstr>Making Predictions: Quantitative IV</vt:lpstr>
      <vt:lpstr>Making Predictions: Qualitative IV</vt:lpstr>
      <vt:lpstr>Multiple Logistic Regression, Binary Response</vt:lpstr>
      <vt:lpstr>Multiple Logistic Regression, Binary Response</vt:lpstr>
      <vt:lpstr>Multiple Logistic Regression, Binary Response</vt:lpstr>
      <vt:lpstr>Multiple Logistic Regression, Binary Response</vt:lpstr>
      <vt:lpstr>Multiple Logistic Regression: Confounding</vt:lpstr>
      <vt:lpstr>Multiple Logistic Regression: Prediction</vt:lpstr>
      <vt:lpstr>Logistic Regression with &gt;2 Response Classes</vt:lpstr>
      <vt:lpstr>Error in the Classification Setting</vt:lpstr>
      <vt:lpstr>Error in the Classification Setting: Test Error</vt:lpstr>
      <vt:lpstr>Bayes Classifier </vt:lpstr>
      <vt:lpstr>Bayes Classifier: Two-Class Example </vt:lpstr>
      <vt:lpstr>K Nearest Neighbor (KNN) Review</vt:lpstr>
      <vt:lpstr>K-Nearest Neighbors (KNN) Classifier</vt:lpstr>
      <vt:lpstr>K-Nearest Neighbors (KNN) Classifier</vt:lpstr>
      <vt:lpstr>KNN Example</vt:lpstr>
      <vt:lpstr>K-Nearest Neighbors (KNN) Classifier</vt:lpstr>
      <vt:lpstr>KNN Regression</vt:lpstr>
      <vt:lpstr>KNN Regression</vt:lpstr>
      <vt:lpstr>KNN Regression</vt:lpstr>
      <vt:lpstr>KNN Regression: Curse of Dimensionality</vt:lpstr>
      <vt:lpstr>Key Concepts</vt:lpstr>
      <vt:lpstr>End of Lecture #5</vt:lpstr>
    </vt:vector>
  </TitlesOfParts>
  <Company>UT Austin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Changgui DONG</dc:creator>
  <cp:lastModifiedBy>Ashok Sekar</cp:lastModifiedBy>
  <cp:revision>1461</cp:revision>
  <cp:lastPrinted>2015-11-18T18:26:58Z</cp:lastPrinted>
  <dcterms:created xsi:type="dcterms:W3CDTF">2013-03-29T17:59:38Z</dcterms:created>
  <dcterms:modified xsi:type="dcterms:W3CDTF">2018-02-14T13:29:54Z</dcterms:modified>
</cp:coreProperties>
</file>